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9" r:id="rId2"/>
    <p:sldId id="257" r:id="rId3"/>
  </p:sldIdLst>
  <p:sldSz cx="9906000" cy="6858000" type="A4"/>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716"/>
    <a:srgbClr val="101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5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59299F6F-8177-49DC-909E-848CF06AF82E}" type="datetimeFigureOut">
              <a:rPr lang="fr-FR" smtClean="0"/>
              <a:t>23/05/2024</a:t>
            </a:fld>
            <a:endParaRPr lang="fr-FR"/>
          </a:p>
        </p:txBody>
      </p:sp>
      <p:sp>
        <p:nvSpPr>
          <p:cNvPr id="4" name="Espace réservé de l'image des diapositives 3"/>
          <p:cNvSpPr>
            <a:spLocks noGrp="1" noRot="1" noChangeAspect="1"/>
          </p:cNvSpPr>
          <p:nvPr>
            <p:ph type="sldImg" idx="2"/>
          </p:nvPr>
        </p:nvSpPr>
        <p:spPr>
          <a:xfrm>
            <a:off x="1009650" y="1241425"/>
            <a:ext cx="48387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718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29750"/>
            <a:ext cx="2971800" cy="496888"/>
          </a:xfrm>
          <a:prstGeom prst="rect">
            <a:avLst/>
          </a:prstGeom>
        </p:spPr>
        <p:txBody>
          <a:bodyPr vert="horz" lIns="91440" tIns="45720" rIns="91440" bIns="45720" rtlCol="0" anchor="b"/>
          <a:lstStyle>
            <a:lvl1pPr algn="r">
              <a:defRPr sz="1200"/>
            </a:lvl1pPr>
          </a:lstStyle>
          <a:p>
            <a:fld id="{2F10CFFE-9810-41BC-8F8A-C5FC35BDE8B6}" type="slidenum">
              <a:rPr lang="fr-FR" smtClean="0"/>
              <a:t>‹N°›</a:t>
            </a:fld>
            <a:endParaRPr lang="fr-FR"/>
          </a:p>
        </p:txBody>
      </p:sp>
    </p:spTree>
    <p:extLst>
      <p:ext uri="{BB962C8B-B14F-4D97-AF65-F5344CB8AC3E}">
        <p14:creationId xmlns:p14="http://schemas.microsoft.com/office/powerpoint/2010/main" val="104889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321E13D-58F4-463D-BB1B-185383C181A2}" type="datetimeFigureOut">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3B07AF-68FC-4781-8E14-DB6366EA50A9}" type="slidenum">
              <a:rPr lang="fr-FR" smtClean="0"/>
              <a:t>‹N°›</a:t>
            </a:fld>
            <a:endParaRPr lang="fr-FR"/>
          </a:p>
        </p:txBody>
      </p:sp>
    </p:spTree>
    <p:extLst>
      <p:ext uri="{BB962C8B-B14F-4D97-AF65-F5344CB8AC3E}">
        <p14:creationId xmlns:p14="http://schemas.microsoft.com/office/powerpoint/2010/main" val="367280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21E13D-58F4-463D-BB1B-185383C181A2}" type="datetimeFigureOut">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3B07AF-68FC-4781-8E14-DB6366EA50A9}" type="slidenum">
              <a:rPr lang="fr-FR" smtClean="0"/>
              <a:t>‹N°›</a:t>
            </a:fld>
            <a:endParaRPr lang="fr-FR"/>
          </a:p>
        </p:txBody>
      </p:sp>
    </p:spTree>
    <p:extLst>
      <p:ext uri="{BB962C8B-B14F-4D97-AF65-F5344CB8AC3E}">
        <p14:creationId xmlns:p14="http://schemas.microsoft.com/office/powerpoint/2010/main" val="4275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21E13D-58F4-463D-BB1B-185383C181A2}" type="datetimeFigureOut">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3B07AF-68FC-4781-8E14-DB6366EA50A9}" type="slidenum">
              <a:rPr lang="fr-FR" smtClean="0"/>
              <a:t>‹N°›</a:t>
            </a:fld>
            <a:endParaRPr lang="fr-FR"/>
          </a:p>
        </p:txBody>
      </p:sp>
    </p:spTree>
    <p:extLst>
      <p:ext uri="{BB962C8B-B14F-4D97-AF65-F5344CB8AC3E}">
        <p14:creationId xmlns:p14="http://schemas.microsoft.com/office/powerpoint/2010/main" val="171815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21E13D-58F4-463D-BB1B-185383C181A2}" type="datetimeFigureOut">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3B07AF-68FC-4781-8E14-DB6366EA50A9}" type="slidenum">
              <a:rPr lang="fr-FR" smtClean="0"/>
              <a:t>‹N°›</a:t>
            </a:fld>
            <a:endParaRPr lang="fr-FR"/>
          </a:p>
        </p:txBody>
      </p:sp>
    </p:spTree>
    <p:extLst>
      <p:ext uri="{BB962C8B-B14F-4D97-AF65-F5344CB8AC3E}">
        <p14:creationId xmlns:p14="http://schemas.microsoft.com/office/powerpoint/2010/main" val="105827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21E13D-58F4-463D-BB1B-185383C181A2}" type="datetimeFigureOut">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3B07AF-68FC-4781-8E14-DB6366EA50A9}" type="slidenum">
              <a:rPr lang="fr-FR" smtClean="0"/>
              <a:t>‹N°›</a:t>
            </a:fld>
            <a:endParaRPr lang="fr-FR"/>
          </a:p>
        </p:txBody>
      </p:sp>
    </p:spTree>
    <p:extLst>
      <p:ext uri="{BB962C8B-B14F-4D97-AF65-F5344CB8AC3E}">
        <p14:creationId xmlns:p14="http://schemas.microsoft.com/office/powerpoint/2010/main" val="170506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321E13D-58F4-463D-BB1B-185383C181A2}" type="datetimeFigureOut">
              <a:rPr lang="fr-FR" smtClean="0"/>
              <a:t>23/05/2024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53B07AF-68FC-4781-8E14-DB6366EA50A9}" type="slidenum">
              <a:rPr lang="fr-FR" smtClean="0"/>
              <a:t>‹N°›</a:t>
            </a:fld>
            <a:endParaRPr lang="fr-FR"/>
          </a:p>
        </p:txBody>
      </p:sp>
    </p:spTree>
    <p:extLst>
      <p:ext uri="{BB962C8B-B14F-4D97-AF65-F5344CB8AC3E}">
        <p14:creationId xmlns:p14="http://schemas.microsoft.com/office/powerpoint/2010/main" val="198049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321E13D-58F4-463D-BB1B-185383C181A2}" type="datetimeFigureOut">
              <a:rPr lang="fr-FR" smtClean="0"/>
              <a:t>23/05/2024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53B07AF-68FC-4781-8E14-DB6366EA50A9}" type="slidenum">
              <a:rPr lang="fr-FR" smtClean="0"/>
              <a:t>‹N°›</a:t>
            </a:fld>
            <a:endParaRPr lang="fr-FR"/>
          </a:p>
        </p:txBody>
      </p:sp>
    </p:spTree>
    <p:extLst>
      <p:ext uri="{BB962C8B-B14F-4D97-AF65-F5344CB8AC3E}">
        <p14:creationId xmlns:p14="http://schemas.microsoft.com/office/powerpoint/2010/main" val="163882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21E13D-58F4-463D-BB1B-185383C181A2}" type="datetimeFigureOut">
              <a:rPr lang="fr-FR" smtClean="0"/>
              <a:t>23/05/2024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53B07AF-68FC-4781-8E14-DB6366EA50A9}" type="slidenum">
              <a:rPr lang="fr-FR" smtClean="0"/>
              <a:t>‹N°›</a:t>
            </a:fld>
            <a:endParaRPr lang="fr-FR"/>
          </a:p>
        </p:txBody>
      </p:sp>
    </p:spTree>
    <p:extLst>
      <p:ext uri="{BB962C8B-B14F-4D97-AF65-F5344CB8AC3E}">
        <p14:creationId xmlns:p14="http://schemas.microsoft.com/office/powerpoint/2010/main" val="297735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1E13D-58F4-463D-BB1B-185383C181A2}" type="datetimeFigureOut">
              <a:rPr lang="fr-FR" smtClean="0"/>
              <a:t>23/05/2024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53B07AF-68FC-4781-8E14-DB6366EA50A9}" type="slidenum">
              <a:rPr lang="fr-FR" smtClean="0"/>
              <a:t>‹N°›</a:t>
            </a:fld>
            <a:endParaRPr lang="fr-FR"/>
          </a:p>
        </p:txBody>
      </p:sp>
    </p:spTree>
    <p:extLst>
      <p:ext uri="{BB962C8B-B14F-4D97-AF65-F5344CB8AC3E}">
        <p14:creationId xmlns:p14="http://schemas.microsoft.com/office/powerpoint/2010/main" val="122737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21E13D-58F4-463D-BB1B-185383C181A2}" type="datetimeFigureOut">
              <a:rPr lang="fr-FR" smtClean="0"/>
              <a:t>23/05/2024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53B07AF-68FC-4781-8E14-DB6366EA50A9}" type="slidenum">
              <a:rPr lang="fr-FR" smtClean="0"/>
              <a:t>‹N°›</a:t>
            </a:fld>
            <a:endParaRPr lang="fr-FR"/>
          </a:p>
        </p:txBody>
      </p:sp>
    </p:spTree>
    <p:extLst>
      <p:ext uri="{BB962C8B-B14F-4D97-AF65-F5344CB8AC3E}">
        <p14:creationId xmlns:p14="http://schemas.microsoft.com/office/powerpoint/2010/main" val="251326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21E13D-58F4-463D-BB1B-185383C181A2}" type="datetimeFigureOut">
              <a:rPr lang="fr-FR" smtClean="0"/>
              <a:t>23/05/2024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53B07AF-68FC-4781-8E14-DB6366EA50A9}" type="slidenum">
              <a:rPr lang="fr-FR" smtClean="0"/>
              <a:t>‹N°›</a:t>
            </a:fld>
            <a:endParaRPr lang="fr-FR"/>
          </a:p>
        </p:txBody>
      </p:sp>
    </p:spTree>
    <p:extLst>
      <p:ext uri="{BB962C8B-B14F-4D97-AF65-F5344CB8AC3E}">
        <p14:creationId xmlns:p14="http://schemas.microsoft.com/office/powerpoint/2010/main" val="158954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1E13D-58F4-463D-BB1B-185383C181A2}" type="datetimeFigureOut">
              <a:rPr lang="fr-FR" smtClean="0"/>
              <a:t>23/05/2024</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B07AF-68FC-4781-8E14-DB6366EA50A9}" type="slidenum">
              <a:rPr lang="fr-FR" smtClean="0"/>
              <a:t>‹N°›</a:t>
            </a:fld>
            <a:endParaRPr lang="fr-FR"/>
          </a:p>
        </p:txBody>
      </p:sp>
    </p:spTree>
    <p:extLst>
      <p:ext uri="{BB962C8B-B14F-4D97-AF65-F5344CB8AC3E}">
        <p14:creationId xmlns:p14="http://schemas.microsoft.com/office/powerpoint/2010/main" val="3050514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0E0377F6-4C0C-482F-97A7-5679D5721B53}"/>
              </a:ext>
            </a:extLst>
          </p:cNvPr>
          <p:cNvPicPr>
            <a:picLocks noChangeAspect="1"/>
          </p:cNvPicPr>
          <p:nvPr/>
        </p:nvPicPr>
        <p:blipFill rotWithShape="1">
          <a:blip r:embed="rId2"/>
          <a:srcRect l="9897" t="1438" r="18189" b="38624"/>
          <a:stretch/>
        </p:blipFill>
        <p:spPr>
          <a:xfrm>
            <a:off x="4953001" y="0"/>
            <a:ext cx="4953000" cy="1362686"/>
          </a:xfrm>
          <a:prstGeom prst="rect">
            <a:avLst/>
          </a:prstGeom>
        </p:spPr>
      </p:pic>
      <p:pic>
        <p:nvPicPr>
          <p:cNvPr id="24" name="Espace réservé du contenu 13" descr="Une image contenant texte, roue, transport, clipart&#10;&#10;Description générée automatiquement">
            <a:extLst>
              <a:ext uri="{FF2B5EF4-FFF2-40B4-BE49-F238E27FC236}">
                <a16:creationId xmlns:a16="http://schemas.microsoft.com/office/drawing/2014/main" id="{1EF38404-44A0-47FB-B399-328F3C7FB7E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16200000">
            <a:off x="5539724" y="11361"/>
            <a:ext cx="387902" cy="909384"/>
          </a:xfrm>
        </p:spPr>
      </p:pic>
      <p:pic>
        <p:nvPicPr>
          <p:cNvPr id="26" name="Image 25">
            <a:extLst>
              <a:ext uri="{FF2B5EF4-FFF2-40B4-BE49-F238E27FC236}">
                <a16:creationId xmlns:a16="http://schemas.microsoft.com/office/drawing/2014/main" id="{B58F5DF2-6016-4C5A-AD5C-C5096627BEBC}"/>
              </a:ext>
            </a:extLst>
          </p:cNvPr>
          <p:cNvPicPr>
            <a:picLocks noChangeAspect="1"/>
          </p:cNvPicPr>
          <p:nvPr/>
        </p:nvPicPr>
        <p:blipFill rotWithShape="1">
          <a:blip r:embed="rId4"/>
          <a:srcRect t="5251"/>
          <a:stretch/>
        </p:blipFill>
        <p:spPr>
          <a:xfrm>
            <a:off x="8597994" y="167434"/>
            <a:ext cx="1308006" cy="1195252"/>
          </a:xfrm>
          <a:prstGeom prst="rect">
            <a:avLst/>
          </a:prstGeom>
        </p:spPr>
      </p:pic>
      <p:sp>
        <p:nvSpPr>
          <p:cNvPr id="28" name="ZoneTexte 27">
            <a:extLst>
              <a:ext uri="{FF2B5EF4-FFF2-40B4-BE49-F238E27FC236}">
                <a16:creationId xmlns:a16="http://schemas.microsoft.com/office/drawing/2014/main" id="{7158124E-9F1B-403F-9050-91DA2D7D263E}"/>
              </a:ext>
            </a:extLst>
          </p:cNvPr>
          <p:cNvSpPr txBox="1"/>
          <p:nvPr/>
        </p:nvSpPr>
        <p:spPr>
          <a:xfrm>
            <a:off x="6438152" y="256731"/>
            <a:ext cx="2387599" cy="738664"/>
          </a:xfrm>
          <a:prstGeom prst="rect">
            <a:avLst/>
          </a:prstGeom>
          <a:noFill/>
        </p:spPr>
        <p:txBody>
          <a:bodyPr wrap="square">
            <a:spAutoFit/>
          </a:bodyPr>
          <a:lstStyle/>
          <a:p>
            <a:r>
              <a:rPr lang="fr-FR" sz="1400" dirty="0">
                <a:solidFill>
                  <a:schemeClr val="bg1"/>
                </a:solidFill>
                <a:latin typeface="Arial" panose="020B0604020202020204" pitchFamily="34" charset="0"/>
                <a:cs typeface="Arial" panose="020B0604020202020204" pitchFamily="34" charset="0"/>
              </a:rPr>
              <a:t>EDF recrute des </a:t>
            </a:r>
            <a:r>
              <a:rPr lang="fr-FR" sz="1400" b="1" dirty="0">
                <a:solidFill>
                  <a:schemeClr val="bg1"/>
                </a:solidFill>
                <a:latin typeface="Arial" panose="020B0604020202020204" pitchFamily="34" charset="0"/>
                <a:cs typeface="Arial" panose="020B0604020202020204" pitchFamily="34" charset="0"/>
              </a:rPr>
              <a:t>médecins du travail </a:t>
            </a:r>
            <a:r>
              <a:rPr lang="fr-FR" sz="1400" dirty="0">
                <a:solidFill>
                  <a:schemeClr val="bg1"/>
                </a:solidFill>
                <a:latin typeface="Arial" panose="020B0604020202020204" pitchFamily="34" charset="0"/>
                <a:cs typeface="Arial" panose="020B0604020202020204" pitchFamily="34" charset="0"/>
              </a:rPr>
              <a:t>pour ses sites nucléaires de production</a:t>
            </a:r>
          </a:p>
        </p:txBody>
      </p:sp>
      <p:pic>
        <p:nvPicPr>
          <p:cNvPr id="30" name="Image 29">
            <a:extLst>
              <a:ext uri="{FF2B5EF4-FFF2-40B4-BE49-F238E27FC236}">
                <a16:creationId xmlns:a16="http://schemas.microsoft.com/office/drawing/2014/main" id="{2C8B8F88-1578-46BA-8A5B-557D4A6BF043}"/>
              </a:ext>
            </a:extLst>
          </p:cNvPr>
          <p:cNvPicPr>
            <a:picLocks noChangeAspect="1"/>
          </p:cNvPicPr>
          <p:nvPr/>
        </p:nvPicPr>
        <p:blipFill>
          <a:blip r:embed="rId5"/>
          <a:stretch>
            <a:fillRect/>
          </a:stretch>
        </p:blipFill>
        <p:spPr>
          <a:xfrm>
            <a:off x="4953000" y="1362686"/>
            <a:ext cx="2351518" cy="3103143"/>
          </a:xfrm>
          <a:prstGeom prst="rect">
            <a:avLst/>
          </a:prstGeom>
        </p:spPr>
      </p:pic>
      <p:pic>
        <p:nvPicPr>
          <p:cNvPr id="33" name="Image 32" descr="Une image contenant logo&#10;&#10;Description générée automatiquement">
            <a:extLst>
              <a:ext uri="{FF2B5EF4-FFF2-40B4-BE49-F238E27FC236}">
                <a16:creationId xmlns:a16="http://schemas.microsoft.com/office/drawing/2014/main" id="{0D0B4B92-2B04-4CA2-97DA-C8F6715F2B29}"/>
              </a:ext>
            </a:extLst>
          </p:cNvPr>
          <p:cNvPicPr>
            <a:picLocks noChangeAspect="1"/>
          </p:cNvPicPr>
          <p:nvPr/>
        </p:nvPicPr>
        <p:blipFill>
          <a:blip r:embed="rId6"/>
          <a:stretch>
            <a:fillRect/>
          </a:stretch>
        </p:blipFill>
        <p:spPr>
          <a:xfrm>
            <a:off x="4952999" y="3327206"/>
            <a:ext cx="2351519" cy="1138623"/>
          </a:xfrm>
          <a:prstGeom prst="rect">
            <a:avLst/>
          </a:prstGeom>
        </p:spPr>
      </p:pic>
      <p:sp>
        <p:nvSpPr>
          <p:cNvPr id="34" name="ZoneTexte 33">
            <a:extLst>
              <a:ext uri="{FF2B5EF4-FFF2-40B4-BE49-F238E27FC236}">
                <a16:creationId xmlns:a16="http://schemas.microsoft.com/office/drawing/2014/main" id="{985D9324-27C5-4918-B53E-8A24EABE8A4F}"/>
              </a:ext>
            </a:extLst>
          </p:cNvPr>
          <p:cNvSpPr txBox="1"/>
          <p:nvPr/>
        </p:nvSpPr>
        <p:spPr>
          <a:xfrm>
            <a:off x="5178965" y="1502747"/>
            <a:ext cx="1695375" cy="632737"/>
          </a:xfrm>
          <a:prstGeom prst="rect">
            <a:avLst/>
          </a:prstGeom>
          <a:noFill/>
        </p:spPr>
        <p:txBody>
          <a:bodyPr wrap="square">
            <a:spAutoFit/>
          </a:bodyPr>
          <a:lstStyle/>
          <a:p>
            <a:pPr>
              <a:lnSpc>
                <a:spcPts val="1400"/>
              </a:lnSpc>
            </a:pPr>
            <a:r>
              <a:rPr lang="fr-FR" sz="1600" dirty="0">
                <a:solidFill>
                  <a:schemeClr val="bg1"/>
                </a:solidFill>
                <a:latin typeface="Arial" panose="020B0604020202020204" pitchFamily="34" charset="0"/>
                <a:ea typeface="Arial" panose="020B0604020202020204" pitchFamily="34" charset="0"/>
                <a:cs typeface="Times New Roman" panose="02020603050405020304" pitchFamily="18" charset="0"/>
              </a:rPr>
              <a:t>Être médecin du travail au sein du groupe EDF</a:t>
            </a:r>
          </a:p>
        </p:txBody>
      </p:sp>
      <p:sp>
        <p:nvSpPr>
          <p:cNvPr id="38" name="ZoneTexte 37">
            <a:extLst>
              <a:ext uri="{FF2B5EF4-FFF2-40B4-BE49-F238E27FC236}">
                <a16:creationId xmlns:a16="http://schemas.microsoft.com/office/drawing/2014/main" id="{DCF2BD7E-0B89-4614-B66F-106D510BB0EA}"/>
              </a:ext>
            </a:extLst>
          </p:cNvPr>
          <p:cNvSpPr txBox="1"/>
          <p:nvPr/>
        </p:nvSpPr>
        <p:spPr>
          <a:xfrm>
            <a:off x="7304517" y="1408498"/>
            <a:ext cx="2634614" cy="3493585"/>
          </a:xfrm>
          <a:prstGeom prst="rect">
            <a:avLst/>
          </a:prstGeom>
          <a:noFill/>
        </p:spPr>
        <p:txBody>
          <a:bodyPr wrap="square">
            <a:spAutoFit/>
          </a:bodyPr>
          <a:lstStyle/>
          <a:p>
            <a:pPr>
              <a:lnSpc>
                <a:spcPct val="107000"/>
              </a:lnSpc>
              <a:spcAft>
                <a:spcPts val="1200"/>
              </a:spcAft>
            </a:pPr>
            <a:r>
              <a:rPr lang="fr-FR" sz="1100" b="1" dirty="0">
                <a:solidFill>
                  <a:srgbClr val="FE5716"/>
                </a:solidFill>
                <a:latin typeface="Arial" panose="020B0604020202020204" pitchFamily="34" charset="0"/>
                <a:ea typeface="Calibri" panose="020F0502020204030204" pitchFamily="34" charset="0"/>
                <a:cs typeface="Arial" panose="020B0604020202020204" pitchFamily="34" charset="0"/>
              </a:rPr>
              <a:t>Vous bénéficiez de l'appui d'un plateau technique d'experts nationaux dans les différents domaines de la santé au travail (toxicologie, risques psychosociaux, secourisme). Vous avez l'opportunité de travailler en réseau et disposez de formations nombreuses et enrichissantes notamment relatives aux rayonnements ionisants . </a:t>
            </a:r>
          </a:p>
          <a:p>
            <a:pPr>
              <a:lnSpc>
                <a:spcPct val="107000"/>
              </a:lnSpc>
              <a:spcAft>
                <a:spcPts val="1200"/>
              </a:spcAft>
            </a:pP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Les médecins du travail bénéficient également d'outils informatiques de </a:t>
            </a:r>
            <a:r>
              <a:rPr lang="fr-FR" sz="1100" b="1" dirty="0">
                <a:solidFill>
                  <a:srgbClr val="002060"/>
                </a:solidFill>
                <a:latin typeface="Arial" panose="020B0604020202020204" pitchFamily="34" charset="0"/>
                <a:ea typeface="Calibri" panose="020F0502020204030204" pitchFamily="34" charset="0"/>
                <a:cs typeface="Arial" panose="020B0604020202020204" pitchFamily="34" charset="0"/>
              </a:rPr>
              <a:t>partage des connaissances </a:t>
            </a: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et </a:t>
            </a:r>
            <a:r>
              <a:rPr lang="fr-FR" sz="1100" b="1" dirty="0">
                <a:solidFill>
                  <a:srgbClr val="002060"/>
                </a:solidFill>
                <a:latin typeface="Arial" panose="020B0604020202020204" pitchFamily="34" charset="0"/>
                <a:ea typeface="Calibri" panose="020F0502020204030204" pitchFamily="34" charset="0"/>
                <a:cs typeface="Arial" panose="020B0604020202020204" pitchFamily="34" charset="0"/>
              </a:rPr>
              <a:t>de suivi médico-professionnels communs</a:t>
            </a: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 afin d'établir des relations entre la santé et les expositions professionnelles</a:t>
            </a:r>
            <a:r>
              <a:rPr lang="fr-FR" sz="1100" dirty="0">
                <a:latin typeface="Arial" panose="020B0604020202020204" pitchFamily="34" charset="0"/>
                <a:ea typeface="Calibri" panose="020F0502020204030204" pitchFamily="34" charset="0"/>
                <a:cs typeface="Arial" panose="020B0604020202020204" pitchFamily="34" charset="0"/>
              </a:rPr>
              <a:t>.</a:t>
            </a:r>
          </a:p>
        </p:txBody>
      </p:sp>
      <p:sp>
        <p:nvSpPr>
          <p:cNvPr id="39" name="ZoneTexte 38">
            <a:extLst>
              <a:ext uri="{FF2B5EF4-FFF2-40B4-BE49-F238E27FC236}">
                <a16:creationId xmlns:a16="http://schemas.microsoft.com/office/drawing/2014/main" id="{90EEB8C3-6A83-4B39-9080-B2B8A97D195A}"/>
              </a:ext>
            </a:extLst>
          </p:cNvPr>
          <p:cNvSpPr txBox="1"/>
          <p:nvPr/>
        </p:nvSpPr>
        <p:spPr>
          <a:xfrm>
            <a:off x="4952999" y="4859836"/>
            <a:ext cx="4727035" cy="1528303"/>
          </a:xfrm>
          <a:prstGeom prst="rect">
            <a:avLst/>
          </a:prstGeom>
          <a:noFill/>
        </p:spPr>
        <p:txBody>
          <a:bodyPr wrap="square">
            <a:spAutoFit/>
          </a:bodyPr>
          <a:lstStyle/>
          <a:p>
            <a:pPr>
              <a:lnSpc>
                <a:spcPct val="107000"/>
              </a:lnSpc>
              <a:spcAft>
                <a:spcPts val="1200"/>
              </a:spcAft>
            </a:pPr>
            <a:b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b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Vous assurez le suivi médical du personnel ainsi que </a:t>
            </a:r>
            <a:r>
              <a:rPr lang="fr-FR" sz="1100" b="1" dirty="0">
                <a:solidFill>
                  <a:srgbClr val="002060"/>
                </a:solidFill>
                <a:latin typeface="Arial" panose="020B0604020202020204" pitchFamily="34" charset="0"/>
                <a:ea typeface="Calibri" panose="020F0502020204030204" pitchFamily="34" charset="0"/>
                <a:cs typeface="Arial" panose="020B0604020202020204" pitchFamily="34" charset="0"/>
              </a:rPr>
              <a:t>l'amélioration des conditions d'hygiène, de la sécurité et des conditions de travail</a:t>
            </a: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 pour les intervenants du site. </a:t>
            </a:r>
            <a:b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b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Vous exercez vos missions et vos activités en milieu de travail dans </a:t>
            </a:r>
            <a:r>
              <a:rPr lang="fr-FR" sz="1100" b="1" dirty="0">
                <a:solidFill>
                  <a:srgbClr val="002060"/>
                </a:solidFill>
                <a:latin typeface="Arial" panose="020B0604020202020204" pitchFamily="34" charset="0"/>
                <a:ea typeface="Calibri" panose="020F0502020204030204" pitchFamily="34" charset="0"/>
                <a:cs typeface="Arial" panose="020B0604020202020204" pitchFamily="34" charset="0"/>
              </a:rPr>
              <a:t>une dynamique d'échanges et de pluridisciplinarité</a:t>
            </a: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 tant avec l'ensemble des acteurs de prévention qu’avec l'ensemble des services de prévention et de santé au travail des sites.</a:t>
            </a:r>
          </a:p>
        </p:txBody>
      </p:sp>
      <p:sp>
        <p:nvSpPr>
          <p:cNvPr id="40" name="ZoneTexte 39">
            <a:extLst>
              <a:ext uri="{FF2B5EF4-FFF2-40B4-BE49-F238E27FC236}">
                <a16:creationId xmlns:a16="http://schemas.microsoft.com/office/drawing/2014/main" id="{4BE51928-18FF-4DD7-B216-CE6086DA3469}"/>
              </a:ext>
            </a:extLst>
          </p:cNvPr>
          <p:cNvSpPr txBox="1"/>
          <p:nvPr/>
        </p:nvSpPr>
        <p:spPr>
          <a:xfrm>
            <a:off x="5178965" y="2275545"/>
            <a:ext cx="3020293" cy="1077218"/>
          </a:xfrm>
          <a:prstGeom prst="rect">
            <a:avLst/>
          </a:prstGeom>
          <a:noFill/>
        </p:spPr>
        <p:txBody>
          <a:bodyPr wrap="square">
            <a:spAutoFit/>
          </a:bodyPr>
          <a:lstStyle/>
          <a:p>
            <a:endParaRPr lang="fr-FR" sz="800" dirty="0">
              <a:solidFill>
                <a:srgbClr val="FFFFFF"/>
              </a:solidFill>
              <a:latin typeface="Arial" panose="020B0604020202020204" pitchFamily="34" charset="0"/>
              <a:ea typeface="Arial" panose="020B0604020202020204" pitchFamily="34" charset="0"/>
              <a:cs typeface="Times New Roman" panose="02020603050405020304" pitchFamily="18" charset="0"/>
            </a:endParaRPr>
          </a:p>
          <a:p>
            <a:endParaRPr lang="fr-FR" sz="800" dirty="0">
              <a:solidFill>
                <a:srgbClr val="FFFFFF"/>
              </a:solidFill>
              <a:latin typeface="Arial" panose="020B0604020202020204" pitchFamily="34" charset="0"/>
              <a:ea typeface="Arial" panose="020B0604020202020204" pitchFamily="34" charset="0"/>
              <a:cs typeface="Times New Roman" panose="02020603050405020304" pitchFamily="18" charset="0"/>
            </a:endParaRPr>
          </a:p>
          <a:p>
            <a:r>
              <a:rPr lang="fr-FR" sz="1600" dirty="0">
                <a:solidFill>
                  <a:srgbClr val="FFFFFF"/>
                </a:solidFill>
                <a:latin typeface="Arial" panose="020B0604020202020204" pitchFamily="34" charset="0"/>
                <a:ea typeface="Arial" panose="020B0604020202020204" pitchFamily="34" charset="0"/>
                <a:cs typeface="Times New Roman" panose="02020603050405020304" pitchFamily="18" charset="0"/>
              </a:rPr>
              <a:t>80 médecins</a:t>
            </a:r>
          </a:p>
          <a:p>
            <a:endParaRPr lang="fr-FR" sz="1600" dirty="0">
              <a:solidFill>
                <a:srgbClr val="FFFFFF"/>
              </a:solidFill>
              <a:latin typeface="Arial" panose="020B0604020202020204" pitchFamily="34" charset="0"/>
              <a:ea typeface="Arial" panose="020B0604020202020204" pitchFamily="34" charset="0"/>
              <a:cs typeface="Times New Roman" panose="02020603050405020304" pitchFamily="18" charset="0"/>
            </a:endParaRPr>
          </a:p>
          <a:p>
            <a:r>
              <a:rPr lang="fr-FR" sz="1600" dirty="0">
                <a:solidFill>
                  <a:srgbClr val="FFFFFF"/>
                </a:solidFill>
                <a:latin typeface="Arial" panose="020B0604020202020204" pitchFamily="34" charset="0"/>
                <a:ea typeface="Arial" panose="020B0604020202020204" pitchFamily="34" charset="0"/>
                <a:cs typeface="Times New Roman" panose="02020603050405020304" pitchFamily="18" charset="0"/>
              </a:rPr>
              <a:t>250 infirmier(e)s </a:t>
            </a:r>
            <a:endParaRPr lang="fr-FR" sz="1600" dirty="0">
              <a:solidFill>
                <a:srgbClr val="001A70"/>
              </a:solidFill>
              <a:latin typeface="Arial" panose="020B0604020202020204" pitchFamily="34" charset="0"/>
              <a:ea typeface="Arial" panose="020B0604020202020204" pitchFamily="34" charset="0"/>
              <a:cs typeface="Times New Roman" panose="02020603050405020304" pitchFamily="18" charset="0"/>
            </a:endParaRPr>
          </a:p>
        </p:txBody>
      </p:sp>
      <p:pic>
        <p:nvPicPr>
          <p:cNvPr id="16" name="Image 15">
            <a:extLst>
              <a:ext uri="{FF2B5EF4-FFF2-40B4-BE49-F238E27FC236}">
                <a16:creationId xmlns:a16="http://schemas.microsoft.com/office/drawing/2014/main" id="{3640FD51-D6C1-47F1-BF6B-C67B1B1A32B5}"/>
              </a:ext>
            </a:extLst>
          </p:cNvPr>
          <p:cNvPicPr>
            <a:picLocks noChangeAspect="1"/>
          </p:cNvPicPr>
          <p:nvPr/>
        </p:nvPicPr>
        <p:blipFill rotWithShape="1">
          <a:blip r:embed="rId2"/>
          <a:srcRect l="9897" t="1438" r="18189" b="38624"/>
          <a:stretch/>
        </p:blipFill>
        <p:spPr>
          <a:xfrm>
            <a:off x="0" y="-4253"/>
            <a:ext cx="5029198" cy="1362686"/>
          </a:xfrm>
          <a:prstGeom prst="rect">
            <a:avLst/>
          </a:prstGeom>
        </p:spPr>
      </p:pic>
      <p:pic>
        <p:nvPicPr>
          <p:cNvPr id="17" name="Image 16">
            <a:extLst>
              <a:ext uri="{FF2B5EF4-FFF2-40B4-BE49-F238E27FC236}">
                <a16:creationId xmlns:a16="http://schemas.microsoft.com/office/drawing/2014/main" id="{DDAB9A03-D57E-4A12-9DA3-0F8912FC029E}"/>
              </a:ext>
            </a:extLst>
          </p:cNvPr>
          <p:cNvPicPr>
            <a:picLocks noChangeAspect="1"/>
          </p:cNvPicPr>
          <p:nvPr/>
        </p:nvPicPr>
        <p:blipFill rotWithShape="1">
          <a:blip r:embed="rId7"/>
          <a:srcRect l="22234"/>
          <a:stretch/>
        </p:blipFill>
        <p:spPr>
          <a:xfrm>
            <a:off x="0" y="1358433"/>
            <a:ext cx="4870408" cy="3638440"/>
          </a:xfrm>
          <a:prstGeom prst="rect">
            <a:avLst/>
          </a:prstGeom>
          <a:ln>
            <a:noFill/>
          </a:ln>
        </p:spPr>
      </p:pic>
      <p:sp>
        <p:nvSpPr>
          <p:cNvPr id="2" name="ZoneTexte 1">
            <a:extLst>
              <a:ext uri="{FF2B5EF4-FFF2-40B4-BE49-F238E27FC236}">
                <a16:creationId xmlns:a16="http://schemas.microsoft.com/office/drawing/2014/main" id="{BD6522A9-BECE-4BC8-8338-807ECE45859F}"/>
              </a:ext>
            </a:extLst>
          </p:cNvPr>
          <p:cNvSpPr txBox="1"/>
          <p:nvPr/>
        </p:nvSpPr>
        <p:spPr>
          <a:xfrm>
            <a:off x="289569" y="226579"/>
            <a:ext cx="3860800" cy="923330"/>
          </a:xfrm>
          <a:prstGeom prst="rect">
            <a:avLst/>
          </a:prstGeom>
          <a:noFill/>
        </p:spPr>
        <p:txBody>
          <a:bodyPr wrap="square" rtlCol="0">
            <a:spAutoFit/>
          </a:bodyPr>
          <a:lstStyle/>
          <a:p>
            <a:r>
              <a:rPr lang="fr-FR" b="1" dirty="0">
                <a:solidFill>
                  <a:schemeClr val="bg1"/>
                </a:solidFill>
                <a:latin typeface="Arial" panose="020B0604020202020204" pitchFamily="34" charset="0"/>
                <a:cs typeface="Arial" panose="020B0604020202020204" pitchFamily="34" charset="0"/>
              </a:rPr>
              <a:t>Implantation des centrales nucléaires de production d’électricité en France</a:t>
            </a:r>
          </a:p>
        </p:txBody>
      </p:sp>
      <p:pic>
        <p:nvPicPr>
          <p:cNvPr id="5" name="Image 4" descr="Une image contenant plein air, ciel, eau, rivière&#10;&#10;Description générée automatiquement">
            <a:extLst>
              <a:ext uri="{FF2B5EF4-FFF2-40B4-BE49-F238E27FC236}">
                <a16:creationId xmlns:a16="http://schemas.microsoft.com/office/drawing/2014/main" id="{60ABD597-57EC-4081-97DF-0C72BF30639B}"/>
              </a:ext>
            </a:extLst>
          </p:cNvPr>
          <p:cNvPicPr>
            <a:picLocks noChangeAspect="1"/>
          </p:cNvPicPr>
          <p:nvPr/>
        </p:nvPicPr>
        <p:blipFill rotWithShape="1">
          <a:blip r:embed="rId8">
            <a:extLst>
              <a:ext uri="{28A0092B-C50C-407E-A947-70E740481C1C}">
                <a14:useLocalDpi xmlns:a14="http://schemas.microsoft.com/office/drawing/2010/main" val="0"/>
              </a:ext>
            </a:extLst>
          </a:blip>
          <a:srcRect l="1495" t="20874" b="23763"/>
          <a:stretch/>
        </p:blipFill>
        <p:spPr>
          <a:xfrm>
            <a:off x="0" y="4996873"/>
            <a:ext cx="4953000" cy="1885876"/>
          </a:xfrm>
          <a:prstGeom prst="rect">
            <a:avLst/>
          </a:prstGeom>
        </p:spPr>
      </p:pic>
      <p:sp>
        <p:nvSpPr>
          <p:cNvPr id="20" name="Rectangle : avec coin arrondi 19">
            <a:extLst>
              <a:ext uri="{FF2B5EF4-FFF2-40B4-BE49-F238E27FC236}">
                <a16:creationId xmlns:a16="http://schemas.microsoft.com/office/drawing/2014/main" id="{BED7CD30-44CE-4465-BBA2-DD9B429D93D1}"/>
              </a:ext>
            </a:extLst>
          </p:cNvPr>
          <p:cNvSpPr/>
          <p:nvPr/>
        </p:nvSpPr>
        <p:spPr>
          <a:xfrm>
            <a:off x="362719" y="5033819"/>
            <a:ext cx="1080654" cy="1034472"/>
          </a:xfrm>
          <a:prstGeom prst="round1Rect">
            <a:avLst/>
          </a:prstGeom>
          <a:solidFill>
            <a:srgbClr val="101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19</a:t>
            </a:r>
          </a:p>
          <a:p>
            <a:pPr algn="ctr"/>
            <a:r>
              <a:rPr lang="fr-FR" sz="1600" dirty="0"/>
              <a:t>sites</a:t>
            </a:r>
          </a:p>
          <a:p>
            <a:pPr algn="ctr"/>
            <a:r>
              <a:rPr lang="fr-FR" sz="1600" dirty="0"/>
              <a:t>en France</a:t>
            </a:r>
          </a:p>
        </p:txBody>
      </p:sp>
      <p:sp>
        <p:nvSpPr>
          <p:cNvPr id="3" name="Rectangle : avec coin arrondi 2">
            <a:extLst>
              <a:ext uri="{FF2B5EF4-FFF2-40B4-BE49-F238E27FC236}">
                <a16:creationId xmlns:a16="http://schemas.microsoft.com/office/drawing/2014/main" id="{DB78247F-3A68-446C-9BC1-9112817D560D}"/>
              </a:ext>
            </a:extLst>
          </p:cNvPr>
          <p:cNvSpPr/>
          <p:nvPr/>
        </p:nvSpPr>
        <p:spPr>
          <a:xfrm>
            <a:off x="3579092" y="5033819"/>
            <a:ext cx="1080654" cy="1034472"/>
          </a:xfrm>
          <a:prstGeom prst="round1Rect">
            <a:avLst/>
          </a:prstGeom>
          <a:solidFill>
            <a:srgbClr val="101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57</a:t>
            </a:r>
          </a:p>
          <a:p>
            <a:pPr algn="ctr"/>
            <a:r>
              <a:rPr lang="fr-FR" sz="1600" dirty="0"/>
              <a:t>réacteurs</a:t>
            </a:r>
          </a:p>
        </p:txBody>
      </p:sp>
      <p:sp>
        <p:nvSpPr>
          <p:cNvPr id="4" name="ZoneTexte 3">
            <a:extLst>
              <a:ext uri="{FF2B5EF4-FFF2-40B4-BE49-F238E27FC236}">
                <a16:creationId xmlns:a16="http://schemas.microsoft.com/office/drawing/2014/main" id="{27EC4925-4363-01BB-A477-A28A3E891DCC}"/>
              </a:ext>
            </a:extLst>
          </p:cNvPr>
          <p:cNvSpPr txBox="1"/>
          <p:nvPr/>
        </p:nvSpPr>
        <p:spPr>
          <a:xfrm>
            <a:off x="5430783" y="6447398"/>
            <a:ext cx="4013791" cy="276999"/>
          </a:xfrm>
          <a:prstGeom prst="rect">
            <a:avLst/>
          </a:prstGeom>
          <a:noFill/>
        </p:spPr>
        <p:txBody>
          <a:bodyPr wrap="none" rtlCol="0">
            <a:spAutoFit/>
          </a:bodyPr>
          <a:lstStyle/>
          <a:p>
            <a:r>
              <a:rPr lang="fr-FR" sz="1200" b="1" dirty="0">
                <a:solidFill>
                  <a:srgbClr val="002060"/>
                </a:solidFill>
                <a:latin typeface="Arial" panose="020B0604020202020204" pitchFamily="34" charset="0"/>
                <a:cs typeface="Arial" panose="020B0604020202020204" pitchFamily="34" charset="0"/>
              </a:rPr>
              <a:t>Contact : Olivier Garrigues (olivier.garrigues@edf.fr)</a:t>
            </a:r>
          </a:p>
        </p:txBody>
      </p:sp>
    </p:spTree>
    <p:extLst>
      <p:ext uri="{BB962C8B-B14F-4D97-AF65-F5344CB8AC3E}">
        <p14:creationId xmlns:p14="http://schemas.microsoft.com/office/powerpoint/2010/main" val="148862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Espace réservé du contenu 31">
            <a:extLst>
              <a:ext uri="{FF2B5EF4-FFF2-40B4-BE49-F238E27FC236}">
                <a16:creationId xmlns:a16="http://schemas.microsoft.com/office/drawing/2014/main" id="{7A1CD840-065B-442C-9CBA-DC63D0E51E9E}"/>
              </a:ext>
            </a:extLst>
          </p:cNvPr>
          <p:cNvPicPr>
            <a:picLocks noGrp="1" noChangeAspect="1"/>
          </p:cNvPicPr>
          <p:nvPr>
            <p:ph sz="half" idx="2"/>
          </p:nvPr>
        </p:nvPicPr>
        <p:blipFill>
          <a:blip r:embed="rId2"/>
          <a:stretch>
            <a:fillRect/>
          </a:stretch>
        </p:blipFill>
        <p:spPr>
          <a:xfrm>
            <a:off x="5029198" y="-1"/>
            <a:ext cx="4876802" cy="1376493"/>
          </a:xfrm>
          <a:prstGeom prst="rect">
            <a:avLst/>
          </a:prstGeom>
        </p:spPr>
      </p:pic>
      <p:sp>
        <p:nvSpPr>
          <p:cNvPr id="29" name="ZoneTexte 28">
            <a:extLst>
              <a:ext uri="{FF2B5EF4-FFF2-40B4-BE49-F238E27FC236}">
                <a16:creationId xmlns:a16="http://schemas.microsoft.com/office/drawing/2014/main" id="{66A69DB2-10A2-449D-816E-3849636FDD7A}"/>
              </a:ext>
            </a:extLst>
          </p:cNvPr>
          <p:cNvSpPr txBox="1"/>
          <p:nvPr/>
        </p:nvSpPr>
        <p:spPr>
          <a:xfrm>
            <a:off x="1233054" y="1821223"/>
            <a:ext cx="3796145" cy="281231"/>
          </a:xfrm>
          <a:prstGeom prst="rect">
            <a:avLst/>
          </a:prstGeom>
          <a:noFill/>
        </p:spPr>
        <p:txBody>
          <a:bodyPr wrap="square">
            <a:spAutoFit/>
          </a:bodyPr>
          <a:lstStyle/>
          <a:p>
            <a:pPr>
              <a:lnSpc>
                <a:spcPct val="107000"/>
              </a:lnSpc>
              <a:spcAft>
                <a:spcPts val="1200"/>
              </a:spcAft>
            </a:pPr>
            <a:r>
              <a:rPr lang="fr-FR" sz="1200" dirty="0">
                <a:ea typeface="Calibri" panose="020F0502020204030204" pitchFamily="34" charset="0"/>
                <a:cs typeface="Times New Roman" panose="02020603050405020304" pitchFamily="18" charset="0"/>
              </a:rPr>
              <a:t>.</a:t>
            </a:r>
          </a:p>
        </p:txBody>
      </p:sp>
      <p:sp>
        <p:nvSpPr>
          <p:cNvPr id="40" name="ZoneTexte 39">
            <a:extLst>
              <a:ext uri="{FF2B5EF4-FFF2-40B4-BE49-F238E27FC236}">
                <a16:creationId xmlns:a16="http://schemas.microsoft.com/office/drawing/2014/main" id="{8B65B97C-C45E-4965-892A-89186BF9DE6E}"/>
              </a:ext>
            </a:extLst>
          </p:cNvPr>
          <p:cNvSpPr txBox="1"/>
          <p:nvPr/>
        </p:nvSpPr>
        <p:spPr>
          <a:xfrm>
            <a:off x="109346" y="1368260"/>
            <a:ext cx="4839231" cy="1938992"/>
          </a:xfrm>
          <a:prstGeom prst="rect">
            <a:avLst/>
          </a:prstGeom>
          <a:noFill/>
        </p:spPr>
        <p:txBody>
          <a:bodyPr wrap="square">
            <a:spAutoFit/>
          </a:bodyPr>
          <a:lstStyle/>
          <a:p>
            <a:r>
              <a:rPr lang="fr-FR" sz="1200" b="1" dirty="0">
                <a:solidFill>
                  <a:srgbClr val="FE5716"/>
                </a:solidFill>
                <a:latin typeface="Arial" panose="020B0604020202020204" pitchFamily="34" charset="0"/>
                <a:cs typeface="Arial" panose="020B0604020202020204" pitchFamily="34" charset="0"/>
              </a:rPr>
              <a:t>Plus précisément et en lien avec les spécificités du site, vous assurez : </a:t>
            </a:r>
            <a:br>
              <a:rPr lang="fr-FR" sz="1200" b="1" dirty="0">
                <a:solidFill>
                  <a:srgbClr val="1089FF"/>
                </a:solidFill>
                <a:latin typeface="Arial" panose="020B0604020202020204" pitchFamily="34" charset="0"/>
                <a:ea typeface="Calibri" panose="020F0502020204030204" pitchFamily="34" charset="0"/>
                <a:cs typeface="Arial" panose="020B0604020202020204" pitchFamily="34" charset="0"/>
              </a:rPr>
            </a:br>
            <a:r>
              <a:rPr lang="fr-FR" sz="1200" dirty="0">
                <a:solidFill>
                  <a:srgbClr val="002060"/>
                </a:solidFill>
                <a:latin typeface="Arial" panose="020B0604020202020204" pitchFamily="34" charset="0"/>
                <a:cs typeface="Arial" panose="020B0604020202020204" pitchFamily="34" charset="0"/>
              </a:rPr>
              <a:t>- Les </a:t>
            </a:r>
            <a:r>
              <a:rPr lang="fr-FR" sz="1200" dirty="0">
                <a:solidFill>
                  <a:srgbClr val="002060"/>
                </a:solidFill>
                <a:latin typeface="Arial" panose="020B0604020202020204" pitchFamily="34" charset="0"/>
                <a:ea typeface="Calibri" panose="020F0502020204030204" pitchFamily="34" charset="0"/>
                <a:cs typeface="Arial" panose="020B0604020202020204" pitchFamily="34" charset="0"/>
              </a:rPr>
              <a:t>premiers gestes en cas de secours aux blessés et contribuerez à </a:t>
            </a:r>
            <a:r>
              <a:rPr lang="fr-FR" sz="1200" dirty="0">
                <a:solidFill>
                  <a:srgbClr val="101950"/>
                </a:solidFill>
                <a:latin typeface="Arial" panose="020B0604020202020204" pitchFamily="34" charset="0"/>
                <a:ea typeface="Calibri" panose="020F0502020204030204" pitchFamily="34" charset="0"/>
                <a:cs typeface="Arial" panose="020B0604020202020204" pitchFamily="34" charset="0"/>
              </a:rPr>
              <a:t>l'organisation</a:t>
            </a:r>
            <a:r>
              <a:rPr lang="fr-FR" sz="1200" dirty="0">
                <a:solidFill>
                  <a:srgbClr val="002060"/>
                </a:solidFill>
                <a:latin typeface="Arial" panose="020B0604020202020204" pitchFamily="34" charset="0"/>
                <a:ea typeface="Calibri" panose="020F0502020204030204" pitchFamily="34" charset="0"/>
                <a:cs typeface="Arial" panose="020B0604020202020204" pitchFamily="34" charset="0"/>
              </a:rPr>
              <a:t> du Plan d'Urgence Interne et aux formations des secouristes, </a:t>
            </a:r>
            <a:br>
              <a:rPr lang="fr-FR" sz="1200" dirty="0">
                <a:solidFill>
                  <a:srgbClr val="002060"/>
                </a:solidFill>
                <a:latin typeface="Arial" panose="020B0604020202020204" pitchFamily="34" charset="0"/>
                <a:ea typeface="Calibri" panose="020F0502020204030204" pitchFamily="34" charset="0"/>
                <a:cs typeface="Arial" panose="020B0604020202020204" pitchFamily="34" charset="0"/>
              </a:rPr>
            </a:br>
            <a:r>
              <a:rPr lang="fr-FR" sz="1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1200" dirty="0">
                <a:solidFill>
                  <a:srgbClr val="002060"/>
                </a:solidFill>
                <a:latin typeface="Arial" panose="020B0604020202020204" pitchFamily="34" charset="0"/>
                <a:cs typeface="Arial" panose="020B0604020202020204" pitchFamily="34" charset="0"/>
              </a:rPr>
              <a:t>La prise en charge spécifique de la surveillance des expositions et des événements radiologiques,</a:t>
            </a:r>
          </a:p>
          <a:p>
            <a:r>
              <a:rPr lang="fr-FR" sz="1200" dirty="0">
                <a:solidFill>
                  <a:srgbClr val="002060"/>
                </a:solidFill>
                <a:latin typeface="Arial" panose="020B0604020202020204" pitchFamily="34" charset="0"/>
                <a:cs typeface="Arial" panose="020B0604020202020204" pitchFamily="34" charset="0"/>
              </a:rPr>
              <a:t>- Le suivi des mesures anthropo-gammamétriques (accréditation norme ISO 17 025),</a:t>
            </a:r>
            <a:br>
              <a:rPr lang="fr-FR" sz="1200" dirty="0">
                <a:solidFill>
                  <a:srgbClr val="002060"/>
                </a:solidFill>
                <a:latin typeface="Arial" panose="020B0604020202020204" pitchFamily="34" charset="0"/>
                <a:cs typeface="Arial" panose="020B0604020202020204" pitchFamily="34" charset="0"/>
              </a:rPr>
            </a:br>
            <a:r>
              <a:rPr lang="fr-FR" sz="1200" dirty="0">
                <a:solidFill>
                  <a:srgbClr val="002060"/>
                </a:solidFill>
                <a:latin typeface="Arial" panose="020B0604020202020204" pitchFamily="34" charset="0"/>
                <a:cs typeface="Arial" panose="020B0604020202020204" pitchFamily="34" charset="0"/>
              </a:rPr>
              <a:t>- La contribution au suivi des chantiers d'arrêt</a:t>
            </a:r>
          </a:p>
        </p:txBody>
      </p:sp>
      <p:sp>
        <p:nvSpPr>
          <p:cNvPr id="41" name="ZoneTexte 40">
            <a:extLst>
              <a:ext uri="{FF2B5EF4-FFF2-40B4-BE49-F238E27FC236}">
                <a16:creationId xmlns:a16="http://schemas.microsoft.com/office/drawing/2014/main" id="{8A0A58DF-AA81-468D-8BD0-DA3552CC895F}"/>
              </a:ext>
            </a:extLst>
          </p:cNvPr>
          <p:cNvSpPr txBox="1"/>
          <p:nvPr/>
        </p:nvSpPr>
        <p:spPr>
          <a:xfrm>
            <a:off x="2509433" y="3264477"/>
            <a:ext cx="2438400" cy="3446328"/>
          </a:xfrm>
          <a:prstGeom prst="rect">
            <a:avLst/>
          </a:prstGeom>
          <a:solidFill>
            <a:schemeClr val="bg2">
              <a:lumMod val="85000"/>
            </a:schemeClr>
          </a:solidFill>
        </p:spPr>
        <p:txBody>
          <a:bodyPr wrap="square">
            <a:spAutoFit/>
          </a:bodyPr>
          <a:lstStyle/>
          <a:p>
            <a:pPr>
              <a:lnSpc>
                <a:spcPct val="107000"/>
              </a:lnSpc>
              <a:spcAft>
                <a:spcPts val="800"/>
              </a:spcAft>
            </a:pPr>
            <a:r>
              <a:rPr lang="fr-FR" sz="1100" b="1" dirty="0">
                <a:solidFill>
                  <a:srgbClr val="002060"/>
                </a:solidFill>
                <a:latin typeface="Arial" panose="020B0604020202020204" pitchFamily="34" charset="0"/>
                <a:ea typeface="Calibri" panose="020F0502020204030204" pitchFamily="34" charset="0"/>
                <a:cs typeface="Arial" panose="020B0604020202020204" pitchFamily="34" charset="0"/>
              </a:rPr>
              <a:t>Rémunération en fonction de l’expérience professionnelle du candidat qui comprend : </a:t>
            </a:r>
          </a:p>
          <a:p>
            <a:pPr marL="171450" indent="-171450">
              <a:lnSpc>
                <a:spcPct val="107000"/>
              </a:lnSpc>
              <a:buFont typeface="Arial" panose="020B0604020202020204" pitchFamily="34" charset="0"/>
              <a:buChar char="•"/>
            </a:pPr>
            <a:r>
              <a:rPr lang="fr-FR"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Salaire brut sur 13 mois avec évolution tout au long de la carrière</a:t>
            </a:r>
            <a:endParaRPr lang="fr-FR" sz="1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fr-FR"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Rémunération complémentaire (sujétions de service + astreinte)</a:t>
            </a:r>
          </a:p>
          <a:p>
            <a:pPr marL="171450" indent="-171450">
              <a:lnSpc>
                <a:spcPct val="107000"/>
              </a:lnSpc>
              <a:buFont typeface="Arial" panose="020B0604020202020204" pitchFamily="34" charset="0"/>
              <a:buChar char="•"/>
            </a:pPr>
            <a:r>
              <a:rPr lang="fr-FR"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Indemnités kilométriques</a:t>
            </a:r>
            <a:endParaRPr lang="fr-FR" sz="1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fr-FR"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Intéressement </a:t>
            </a:r>
            <a:endParaRPr lang="fr-FR" sz="1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fr-FR"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Plan Epargne Entreprise </a:t>
            </a:r>
          </a:p>
          <a:p>
            <a:pPr marL="171450" indent="-171450">
              <a:lnSpc>
                <a:spcPct val="107000"/>
              </a:lnSpc>
              <a:buFont typeface="Arial" panose="020B0604020202020204" pitchFamily="34" charset="0"/>
              <a:buChar char="•"/>
            </a:pPr>
            <a:r>
              <a:rPr lang="fr-FR"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Possibilité d'acquérir un Compte Epargne Temps</a:t>
            </a:r>
          </a:p>
          <a:p>
            <a:pPr marL="171450" indent="-171450">
              <a:lnSpc>
                <a:spcPct val="107000"/>
              </a:lnSpc>
              <a:buFont typeface="Arial" panose="020B0604020202020204" pitchFamily="34" charset="0"/>
              <a:buChar char="•"/>
            </a:pP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Avantages familiaux</a:t>
            </a:r>
            <a:endParaRPr lang="fr-FR"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Couverture prévoyance et frais de santé</a:t>
            </a:r>
            <a:endParaRPr lang="fr-FR"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fr-FR" sz="1100" dirty="0">
                <a:solidFill>
                  <a:srgbClr val="002060"/>
                </a:solidFill>
                <a:effectLst/>
                <a:latin typeface="Arial" panose="020B0604020202020204" pitchFamily="34" charset="0"/>
                <a:ea typeface="Calibri" panose="020F0502020204030204" pitchFamily="34" charset="0"/>
                <a:cs typeface="Arial" panose="020B0604020202020204" pitchFamily="34" charset="0"/>
              </a:rPr>
              <a:t>Tarif réduit sur la consommation d’électricité et de gaz</a:t>
            </a:r>
            <a:endParaRPr lang="fr-FR" dirty="0">
              <a:solidFill>
                <a:srgbClr val="002060"/>
              </a:solidFill>
              <a:ea typeface="Calibri" panose="020F0502020204030204" pitchFamily="34" charset="0"/>
              <a:cs typeface="Times New Roman" panose="02020603050405020304" pitchFamily="18" charset="0"/>
            </a:endParaRPr>
          </a:p>
        </p:txBody>
      </p:sp>
      <p:sp>
        <p:nvSpPr>
          <p:cNvPr id="42" name="ZoneTexte 41">
            <a:extLst>
              <a:ext uri="{FF2B5EF4-FFF2-40B4-BE49-F238E27FC236}">
                <a16:creationId xmlns:a16="http://schemas.microsoft.com/office/drawing/2014/main" id="{17393DB5-572A-40AC-8F30-716772CC34F1}"/>
              </a:ext>
            </a:extLst>
          </p:cNvPr>
          <p:cNvSpPr txBox="1"/>
          <p:nvPr/>
        </p:nvSpPr>
        <p:spPr>
          <a:xfrm>
            <a:off x="106172" y="3936649"/>
            <a:ext cx="2323060" cy="1954381"/>
          </a:xfrm>
          <a:prstGeom prst="rect">
            <a:avLst/>
          </a:prstGeom>
          <a:solidFill>
            <a:schemeClr val="bg2">
              <a:lumMod val="85000"/>
            </a:schemeClr>
          </a:solidFill>
        </p:spPr>
        <p:txBody>
          <a:bodyPr wrap="square">
            <a:spAutoFit/>
          </a:bodyPr>
          <a:lstStyle/>
          <a:p>
            <a:r>
              <a:rPr lang="fr-FR" sz="1100" b="1" dirty="0">
                <a:solidFill>
                  <a:srgbClr val="002060"/>
                </a:solidFill>
                <a:latin typeface="Arial" panose="020B0604020202020204" pitchFamily="34" charset="0"/>
                <a:ea typeface="Calibri" panose="020F0502020204030204" pitchFamily="34" charset="0"/>
                <a:cs typeface="Arial" panose="020B0604020202020204" pitchFamily="34" charset="0"/>
              </a:rPr>
              <a:t>Postes à temps plein</a:t>
            </a:r>
          </a:p>
          <a:p>
            <a:endParaRPr lang="fr-FR" sz="11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fr-FR" sz="1100" b="1" dirty="0">
                <a:solidFill>
                  <a:srgbClr val="002060"/>
                </a:solidFill>
                <a:latin typeface="Arial" panose="020B0604020202020204" pitchFamily="34" charset="0"/>
                <a:ea typeface="Calibri" panose="020F0502020204030204" pitchFamily="34" charset="0"/>
                <a:cs typeface="Arial" panose="020B0604020202020204" pitchFamily="34" charset="0"/>
              </a:rPr>
              <a:t>RTT</a:t>
            </a:r>
          </a:p>
          <a:p>
            <a:pPr marL="171450" indent="-171450">
              <a:buFont typeface="Arial" panose="020B0604020202020204" pitchFamily="34" charset="0"/>
              <a:buChar char="•"/>
            </a:pP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Embauche conditionnée par </a:t>
            </a:r>
            <a:r>
              <a:rPr lang="fr-FR" sz="1100" b="1" dirty="0">
                <a:solidFill>
                  <a:srgbClr val="002060"/>
                </a:solidFill>
                <a:latin typeface="Arial" panose="020B0604020202020204" pitchFamily="34" charset="0"/>
                <a:ea typeface="Calibri" panose="020F0502020204030204" pitchFamily="34" charset="0"/>
                <a:cs typeface="Arial" panose="020B0604020202020204" pitchFamily="34" charset="0"/>
              </a:rPr>
              <a:t>une aptitude médicale </a:t>
            </a: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spécifique aux métiers de l’industrie nucléaire</a:t>
            </a:r>
          </a:p>
          <a:p>
            <a:pPr marL="171450" indent="-171450">
              <a:buFont typeface="Arial" panose="020B0604020202020204" pitchFamily="34" charset="0"/>
              <a:buChar char="•"/>
            </a:pP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Emploi soumis à </a:t>
            </a:r>
            <a:r>
              <a:rPr lang="fr-FR" sz="1100" b="1" dirty="0">
                <a:solidFill>
                  <a:srgbClr val="002060"/>
                </a:solidFill>
                <a:latin typeface="Arial" panose="020B0604020202020204" pitchFamily="34" charset="0"/>
                <a:ea typeface="Calibri" panose="020F0502020204030204" pitchFamily="34" charset="0"/>
                <a:cs typeface="Arial" panose="020B0604020202020204" pitchFamily="34" charset="0"/>
              </a:rPr>
              <a:t>astreinte</a:t>
            </a: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 de Disponibilité Médicale Permanente</a:t>
            </a:r>
          </a:p>
          <a:p>
            <a:pPr marL="171450" indent="-171450">
              <a:buFont typeface="Arial" panose="020B0604020202020204" pitchFamily="34" charset="0"/>
              <a:buChar char="•"/>
            </a:pPr>
            <a:r>
              <a:rPr lang="fr-FR" sz="1100" dirty="0">
                <a:solidFill>
                  <a:srgbClr val="002060"/>
                </a:solidFill>
                <a:latin typeface="Arial" panose="020B0604020202020204" pitchFamily="34" charset="0"/>
                <a:ea typeface="Calibri" panose="020F0502020204030204" pitchFamily="34" charset="0"/>
                <a:cs typeface="Arial" panose="020B0604020202020204" pitchFamily="34" charset="0"/>
              </a:rPr>
              <a:t>Permis B indispensable</a:t>
            </a:r>
            <a:endParaRPr lang="fr-FR" sz="1200" dirty="0">
              <a:solidFill>
                <a:srgbClr val="002060"/>
              </a:solidFill>
            </a:endParaRPr>
          </a:p>
        </p:txBody>
      </p:sp>
      <p:pic>
        <p:nvPicPr>
          <p:cNvPr id="43" name="Image 42">
            <a:extLst>
              <a:ext uri="{FF2B5EF4-FFF2-40B4-BE49-F238E27FC236}">
                <a16:creationId xmlns:a16="http://schemas.microsoft.com/office/drawing/2014/main" id="{BDB599DB-602A-4829-BBB9-BBABE049A7DC}"/>
              </a:ext>
            </a:extLst>
          </p:cNvPr>
          <p:cNvPicPr>
            <a:picLocks noChangeAspect="1"/>
          </p:cNvPicPr>
          <p:nvPr/>
        </p:nvPicPr>
        <p:blipFill rotWithShape="1">
          <a:blip r:embed="rId3"/>
          <a:srcRect r="16456" b="8535"/>
          <a:stretch/>
        </p:blipFill>
        <p:spPr>
          <a:xfrm>
            <a:off x="0" y="-2"/>
            <a:ext cx="5029199" cy="1376494"/>
          </a:xfrm>
          <a:prstGeom prst="rect">
            <a:avLst/>
          </a:prstGeom>
        </p:spPr>
      </p:pic>
      <p:sp>
        <p:nvSpPr>
          <p:cNvPr id="4" name="ZoneTexte 3">
            <a:extLst>
              <a:ext uri="{FF2B5EF4-FFF2-40B4-BE49-F238E27FC236}">
                <a16:creationId xmlns:a16="http://schemas.microsoft.com/office/drawing/2014/main" id="{E30BBBB6-37B3-43BE-9D40-01E0CC8572E0}"/>
              </a:ext>
            </a:extLst>
          </p:cNvPr>
          <p:cNvSpPr txBox="1"/>
          <p:nvPr/>
        </p:nvSpPr>
        <p:spPr>
          <a:xfrm>
            <a:off x="5735781" y="365079"/>
            <a:ext cx="3611418" cy="646331"/>
          </a:xfrm>
          <a:prstGeom prst="rect">
            <a:avLst/>
          </a:prstGeom>
          <a:no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Des postes à pourvoir</a:t>
            </a:r>
          </a:p>
          <a:p>
            <a:pPr algn="ctr"/>
            <a:r>
              <a:rPr lang="fr-FR" b="1" dirty="0">
                <a:solidFill>
                  <a:schemeClr val="bg1"/>
                </a:solidFill>
                <a:latin typeface="Arial" panose="020B0604020202020204" pitchFamily="34" charset="0"/>
                <a:cs typeface="Arial" panose="020B0604020202020204" pitchFamily="34" charset="0"/>
              </a:rPr>
              <a:t>sur toute la France</a:t>
            </a:r>
          </a:p>
        </p:txBody>
      </p:sp>
      <p:sp>
        <p:nvSpPr>
          <p:cNvPr id="2" name="ZoneTexte 1">
            <a:extLst>
              <a:ext uri="{FF2B5EF4-FFF2-40B4-BE49-F238E27FC236}">
                <a16:creationId xmlns:a16="http://schemas.microsoft.com/office/drawing/2014/main" id="{C5249279-8613-D9FA-99EC-4E1EEB265812}"/>
              </a:ext>
            </a:extLst>
          </p:cNvPr>
          <p:cNvSpPr txBox="1"/>
          <p:nvPr/>
        </p:nvSpPr>
        <p:spPr>
          <a:xfrm>
            <a:off x="8290987" y="1049187"/>
            <a:ext cx="1615014" cy="307777"/>
          </a:xfrm>
          <a:prstGeom prst="rect">
            <a:avLst/>
          </a:prstGeom>
          <a:noFill/>
        </p:spPr>
        <p:txBody>
          <a:bodyPr wrap="square" rtlCol="0">
            <a:spAutoFit/>
          </a:bodyPr>
          <a:lstStyle/>
          <a:p>
            <a:pPr algn="ctr"/>
            <a:r>
              <a:rPr lang="fr-FR"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Juin 2024</a:t>
            </a:r>
          </a:p>
        </p:txBody>
      </p:sp>
      <p:grpSp>
        <p:nvGrpSpPr>
          <p:cNvPr id="5" name="Groupe 4">
            <a:extLst>
              <a:ext uri="{FF2B5EF4-FFF2-40B4-BE49-F238E27FC236}">
                <a16:creationId xmlns:a16="http://schemas.microsoft.com/office/drawing/2014/main" id="{D5E68247-9775-FF6F-3CB6-123AA55F075D}"/>
              </a:ext>
            </a:extLst>
          </p:cNvPr>
          <p:cNvGrpSpPr/>
          <p:nvPr/>
        </p:nvGrpSpPr>
        <p:grpSpPr>
          <a:xfrm>
            <a:off x="5204113" y="2217100"/>
            <a:ext cx="4282130" cy="3948838"/>
            <a:chOff x="5059638" y="1801769"/>
            <a:chExt cx="4285727" cy="3948838"/>
          </a:xfrm>
        </p:grpSpPr>
        <p:sp>
          <p:nvSpPr>
            <p:cNvPr id="44" name="ZoneTexte 43">
              <a:extLst>
                <a:ext uri="{FF2B5EF4-FFF2-40B4-BE49-F238E27FC236}">
                  <a16:creationId xmlns:a16="http://schemas.microsoft.com/office/drawing/2014/main" id="{3A78EDF6-5DB3-468D-84CA-34DDC7F6D8CA}"/>
                </a:ext>
              </a:extLst>
            </p:cNvPr>
            <p:cNvSpPr txBox="1"/>
            <p:nvPr/>
          </p:nvSpPr>
          <p:spPr>
            <a:xfrm>
              <a:off x="5337688" y="1801769"/>
              <a:ext cx="4007677" cy="3948838"/>
            </a:xfrm>
            <a:prstGeom prst="rect">
              <a:avLst/>
            </a:prstGeom>
            <a:noFill/>
          </p:spPr>
          <p:txBody>
            <a:bodyPr wrap="square">
              <a:spAutoFit/>
            </a:bodyPr>
            <a:lstStyle/>
            <a:p>
              <a:pPr>
                <a:lnSpc>
                  <a:spcPct val="107000"/>
                </a:lnSpc>
                <a:spcAft>
                  <a:spcPts val="800"/>
                </a:spcAft>
              </a:pPr>
              <a:r>
                <a:rPr lang="fr-FR" sz="1100" b="1" dirty="0">
                  <a:solidFill>
                    <a:srgbClr val="101950"/>
                  </a:solidFill>
                  <a:effectLst/>
                  <a:latin typeface="Arial" panose="020B0604020202020204" pitchFamily="34" charset="0"/>
                  <a:ea typeface="Calibri" panose="020F0502020204030204" pitchFamily="34" charset="0"/>
                  <a:cs typeface="Arial" panose="020B0604020202020204" pitchFamily="34" charset="0"/>
                </a:rPr>
                <a:t>NOGENT </a:t>
              </a:r>
              <a:r>
                <a:rPr lang="fr-FR" sz="1100" dirty="0">
                  <a:solidFill>
                    <a:srgbClr val="101950"/>
                  </a:solidFill>
                  <a:latin typeface="Arial" panose="020B0604020202020204" pitchFamily="34" charset="0"/>
                  <a:ea typeface="Calibri" panose="020F0502020204030204" pitchFamily="34" charset="0"/>
                  <a:cs typeface="Arial" panose="020B0604020202020204" pitchFamily="34" charset="0"/>
                </a:rPr>
                <a:t>(Nogent sur Seine) </a:t>
              </a:r>
              <a:r>
                <a:rPr lang="fr-FR" sz="1100" dirty="0">
                  <a:solidFill>
                    <a:srgbClr val="101950"/>
                  </a:solidFill>
                  <a:effectLst/>
                  <a:latin typeface="Arial" panose="020B0604020202020204" pitchFamily="34" charset="0"/>
                  <a:ea typeface="Calibri" panose="020F0502020204030204" pitchFamily="34" charset="0"/>
                  <a:cs typeface="Arial" panose="020B0604020202020204" pitchFamily="34" charset="0"/>
                </a:rPr>
                <a:t>– Aube (10)</a:t>
              </a:r>
            </a:p>
            <a:p>
              <a:pPr>
                <a:lnSpc>
                  <a:spcPct val="107000"/>
                </a:lnSpc>
                <a:spcAft>
                  <a:spcPts val="800"/>
                </a:spcAft>
              </a:pPr>
              <a:endParaRPr lang="fr-FR" sz="1100" dirty="0">
                <a:solidFill>
                  <a:srgbClr val="10195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fr-FR" sz="1100" b="1" dirty="0">
                  <a:solidFill>
                    <a:srgbClr val="101950"/>
                  </a:solidFill>
                  <a:effectLst/>
                  <a:latin typeface="Arial" panose="020B0604020202020204" pitchFamily="34" charset="0"/>
                  <a:ea typeface="Calibri" panose="020F0502020204030204" pitchFamily="34" charset="0"/>
                  <a:cs typeface="Arial" panose="020B0604020202020204" pitchFamily="34" charset="0"/>
                </a:rPr>
                <a:t>CHOOZ </a:t>
              </a:r>
              <a:r>
                <a:rPr lang="fr-FR" sz="1100" dirty="0">
                  <a:solidFill>
                    <a:srgbClr val="101950"/>
                  </a:solidFill>
                  <a:effectLst/>
                  <a:latin typeface="Arial" panose="020B0604020202020204" pitchFamily="34" charset="0"/>
                  <a:ea typeface="Calibri" panose="020F0502020204030204" pitchFamily="34" charset="0"/>
                  <a:cs typeface="Arial" panose="020B0604020202020204" pitchFamily="34" charset="0"/>
                </a:rPr>
                <a:t>(Chooz) – Ardennes (08)</a:t>
              </a:r>
            </a:p>
            <a:p>
              <a:pPr>
                <a:lnSpc>
                  <a:spcPct val="107000"/>
                </a:lnSpc>
                <a:spcAft>
                  <a:spcPts val="800"/>
                </a:spcAft>
              </a:pPr>
              <a:endParaRPr lang="fr-FR" sz="1100" b="1" dirty="0">
                <a:solidFill>
                  <a:srgbClr val="10195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fr-FR" sz="1100" b="1" dirty="0">
                  <a:solidFill>
                    <a:srgbClr val="101950"/>
                  </a:solidFill>
                  <a:effectLst/>
                  <a:latin typeface="Arial" panose="020B0604020202020204" pitchFamily="34" charset="0"/>
                  <a:ea typeface="Calibri" panose="020F0502020204030204" pitchFamily="34" charset="0"/>
                  <a:cs typeface="Arial" panose="020B0604020202020204" pitchFamily="34" charset="0"/>
                </a:rPr>
                <a:t>DAMPIERRE</a:t>
              </a:r>
              <a:r>
                <a:rPr lang="fr-FR" sz="1100" dirty="0">
                  <a:solidFill>
                    <a:srgbClr val="101950"/>
                  </a:solidFill>
                  <a:effectLst/>
                  <a:latin typeface="Arial" panose="020B0604020202020204" pitchFamily="34" charset="0"/>
                  <a:ea typeface="Calibri" panose="020F0502020204030204" pitchFamily="34" charset="0"/>
                  <a:cs typeface="Arial" panose="020B0604020202020204" pitchFamily="34" charset="0"/>
                </a:rPr>
                <a:t> (Dampierre-en-Burly) - Loiret (45)</a:t>
              </a:r>
            </a:p>
            <a:p>
              <a:pPr>
                <a:lnSpc>
                  <a:spcPct val="107000"/>
                </a:lnSpc>
                <a:spcAft>
                  <a:spcPts val="800"/>
                </a:spcAft>
              </a:pPr>
              <a:endParaRPr lang="fr-FR" sz="1100" dirty="0">
                <a:solidFill>
                  <a:srgbClr val="10195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fr-FR" sz="1100" b="1" dirty="0">
                  <a:solidFill>
                    <a:srgbClr val="101950"/>
                  </a:solidFill>
                  <a:effectLst/>
                  <a:latin typeface="Arial" panose="020B0604020202020204" pitchFamily="34" charset="0"/>
                  <a:ea typeface="Calibri" panose="020F0502020204030204" pitchFamily="34" charset="0"/>
                  <a:cs typeface="Arial" panose="020B0604020202020204" pitchFamily="34" charset="0"/>
                </a:rPr>
                <a:t>BELLEVILLE </a:t>
              </a:r>
              <a:r>
                <a:rPr lang="fr-FR" sz="1100" dirty="0">
                  <a:solidFill>
                    <a:srgbClr val="101950"/>
                  </a:solidFill>
                  <a:effectLst/>
                  <a:latin typeface="Arial" panose="020B0604020202020204" pitchFamily="34" charset="0"/>
                  <a:ea typeface="Calibri" panose="020F0502020204030204" pitchFamily="34" charset="0"/>
                  <a:cs typeface="Arial" panose="020B0604020202020204" pitchFamily="34" charset="0"/>
                </a:rPr>
                <a:t>(Belleville sur </a:t>
              </a:r>
              <a:r>
                <a:rPr lang="fr-FR" sz="1100" dirty="0">
                  <a:solidFill>
                    <a:srgbClr val="101950"/>
                  </a:solidFill>
                  <a:latin typeface="Arial" panose="020B0604020202020204" pitchFamily="34" charset="0"/>
                  <a:ea typeface="Calibri" panose="020F0502020204030204" pitchFamily="34" charset="0"/>
                  <a:cs typeface="Arial" panose="020B0604020202020204" pitchFamily="34" charset="0"/>
                </a:rPr>
                <a:t>L</a:t>
              </a:r>
              <a:r>
                <a:rPr lang="fr-FR" sz="1100" dirty="0">
                  <a:solidFill>
                    <a:srgbClr val="101950"/>
                  </a:solidFill>
                  <a:effectLst/>
                  <a:latin typeface="Arial" panose="020B0604020202020204" pitchFamily="34" charset="0"/>
                  <a:ea typeface="Calibri" panose="020F0502020204030204" pitchFamily="34" charset="0"/>
                  <a:cs typeface="Arial" panose="020B0604020202020204" pitchFamily="34" charset="0"/>
                </a:rPr>
                <a:t>oire) – Cher (18)</a:t>
              </a:r>
            </a:p>
            <a:p>
              <a:pPr>
                <a:lnSpc>
                  <a:spcPct val="107000"/>
                </a:lnSpc>
                <a:spcAft>
                  <a:spcPts val="800"/>
                </a:spcAft>
              </a:pPr>
              <a:endParaRPr lang="fr-FR" sz="1100" dirty="0">
                <a:solidFill>
                  <a:srgbClr val="10195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fr-FR" sz="1100" b="1" dirty="0">
                  <a:solidFill>
                    <a:srgbClr val="101950"/>
                  </a:solidFill>
                  <a:latin typeface="Arial" panose="020B0604020202020204" pitchFamily="34" charset="0"/>
                  <a:ea typeface="Calibri" panose="020F0502020204030204" pitchFamily="34" charset="0"/>
                  <a:cs typeface="Arial" panose="020B0604020202020204" pitchFamily="34" charset="0"/>
                </a:rPr>
                <a:t>SAINT LAURENT </a:t>
              </a:r>
              <a:r>
                <a:rPr lang="fr-FR" sz="1100" dirty="0">
                  <a:solidFill>
                    <a:srgbClr val="101950"/>
                  </a:solidFill>
                  <a:latin typeface="Arial" panose="020B0604020202020204" pitchFamily="34" charset="0"/>
                  <a:ea typeface="Calibri" panose="020F0502020204030204" pitchFamily="34" charset="0"/>
                  <a:cs typeface="Arial" panose="020B0604020202020204" pitchFamily="34" charset="0"/>
                </a:rPr>
                <a:t>(Saint-Laurent-Nouan)</a:t>
              </a:r>
              <a:r>
                <a:rPr lang="fr-FR" sz="1100" b="1" dirty="0">
                  <a:solidFill>
                    <a:srgbClr val="101950"/>
                  </a:solidFill>
                  <a:latin typeface="Arial" panose="020B0604020202020204" pitchFamily="34" charset="0"/>
                  <a:ea typeface="Calibri" panose="020F0502020204030204" pitchFamily="34" charset="0"/>
                  <a:cs typeface="Arial" panose="020B0604020202020204" pitchFamily="34" charset="0"/>
                </a:rPr>
                <a:t> </a:t>
              </a:r>
              <a:r>
                <a:rPr lang="fr-FR" sz="1100" dirty="0">
                  <a:solidFill>
                    <a:srgbClr val="101950"/>
                  </a:solidFill>
                  <a:latin typeface="Arial" panose="020B0604020202020204" pitchFamily="34" charset="0"/>
                  <a:ea typeface="Calibri" panose="020F0502020204030204" pitchFamily="34" charset="0"/>
                  <a:cs typeface="Arial" panose="020B0604020202020204" pitchFamily="34" charset="0"/>
                </a:rPr>
                <a:t>– Loir-Et-Cher (41)</a:t>
              </a:r>
            </a:p>
            <a:p>
              <a:pPr>
                <a:lnSpc>
                  <a:spcPct val="107000"/>
                </a:lnSpc>
                <a:spcAft>
                  <a:spcPts val="800"/>
                </a:spcAft>
              </a:pPr>
              <a:endParaRPr lang="fr-FR" sz="1100" dirty="0">
                <a:solidFill>
                  <a:srgbClr val="10195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fr-FR" sz="1100" b="1" dirty="0">
                  <a:solidFill>
                    <a:srgbClr val="101950"/>
                  </a:solidFill>
                  <a:latin typeface="Arial" panose="020B0604020202020204" pitchFamily="34" charset="0"/>
                  <a:ea typeface="Calibri" panose="020F0502020204030204" pitchFamily="34" charset="0"/>
                  <a:cs typeface="Arial" panose="020B0604020202020204" pitchFamily="34" charset="0"/>
                </a:rPr>
                <a:t>PALUEL </a:t>
              </a:r>
              <a:r>
                <a:rPr lang="fr-FR" sz="1100" dirty="0">
                  <a:solidFill>
                    <a:srgbClr val="101950"/>
                  </a:solidFill>
                  <a:latin typeface="Arial" panose="020B0604020202020204" pitchFamily="34" charset="0"/>
                  <a:ea typeface="Calibri" panose="020F0502020204030204" pitchFamily="34" charset="0"/>
                  <a:cs typeface="Arial" panose="020B0604020202020204" pitchFamily="34" charset="0"/>
                </a:rPr>
                <a:t>(Cany-Barville) – Seine-Maritime (76)</a:t>
              </a:r>
            </a:p>
            <a:p>
              <a:pPr>
                <a:lnSpc>
                  <a:spcPct val="107000"/>
                </a:lnSpc>
                <a:spcAft>
                  <a:spcPts val="800"/>
                </a:spcAft>
              </a:pPr>
              <a:endParaRPr lang="fr-FR" sz="1100" dirty="0">
                <a:solidFill>
                  <a:srgbClr val="10195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fr-FR" sz="1100" b="1" dirty="0">
                  <a:solidFill>
                    <a:srgbClr val="101950"/>
                  </a:solidFill>
                  <a:latin typeface="Arial" panose="020B0604020202020204" pitchFamily="34" charset="0"/>
                  <a:ea typeface="Calibri" panose="020F0502020204030204" pitchFamily="34" charset="0"/>
                  <a:cs typeface="Arial" panose="020B0604020202020204" pitchFamily="34" charset="0"/>
                </a:rPr>
                <a:t>BUGEY </a:t>
              </a:r>
              <a:r>
                <a:rPr lang="fr-FR" sz="1100" dirty="0">
                  <a:solidFill>
                    <a:srgbClr val="101950"/>
                  </a:solidFill>
                  <a:latin typeface="Arial" panose="020B0604020202020204" pitchFamily="34" charset="0"/>
                  <a:ea typeface="Calibri" panose="020F0502020204030204" pitchFamily="34" charset="0"/>
                  <a:cs typeface="Arial" panose="020B0604020202020204" pitchFamily="34" charset="0"/>
                </a:rPr>
                <a:t>(Saint </a:t>
              </a:r>
              <a:r>
                <a:rPr lang="fr-FR" sz="1100" dirty="0" err="1">
                  <a:solidFill>
                    <a:srgbClr val="101950"/>
                  </a:solidFill>
                  <a:latin typeface="Arial" panose="020B0604020202020204" pitchFamily="34" charset="0"/>
                  <a:ea typeface="Calibri" panose="020F0502020204030204" pitchFamily="34" charset="0"/>
                  <a:cs typeface="Arial" panose="020B0604020202020204" pitchFamily="34" charset="0"/>
                </a:rPr>
                <a:t>Vulbas</a:t>
              </a:r>
              <a:r>
                <a:rPr lang="fr-FR" sz="1100" dirty="0">
                  <a:solidFill>
                    <a:srgbClr val="101950"/>
                  </a:solidFill>
                  <a:latin typeface="Arial" panose="020B0604020202020204" pitchFamily="34" charset="0"/>
                  <a:ea typeface="Calibri" panose="020F0502020204030204" pitchFamily="34" charset="0"/>
                  <a:cs typeface="Arial" panose="020B0604020202020204" pitchFamily="34" charset="0"/>
                </a:rPr>
                <a:t>) – Ain (01)</a:t>
              </a:r>
              <a:endParaRPr lang="fr-FR" sz="1100" b="1" dirty="0">
                <a:solidFill>
                  <a:srgbClr val="10195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fr-FR" sz="1100" dirty="0">
                <a:solidFill>
                  <a:srgbClr val="10195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Image 8">
              <a:extLst>
                <a:ext uri="{FF2B5EF4-FFF2-40B4-BE49-F238E27FC236}">
                  <a16:creationId xmlns:a16="http://schemas.microsoft.com/office/drawing/2014/main" id="{F9E5111E-A035-4C58-A4E4-4192A3577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065121" y="1854666"/>
              <a:ext cx="221861" cy="221861"/>
            </a:xfrm>
            <a:prstGeom prst="rect">
              <a:avLst/>
            </a:prstGeom>
          </p:spPr>
        </p:pic>
        <p:pic>
          <p:nvPicPr>
            <p:cNvPr id="48" name="Image 47">
              <a:extLst>
                <a:ext uri="{FF2B5EF4-FFF2-40B4-BE49-F238E27FC236}">
                  <a16:creationId xmlns:a16="http://schemas.microsoft.com/office/drawing/2014/main" id="{59A59E50-88F7-4021-A458-FC01DA0E4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065122" y="2380160"/>
              <a:ext cx="221861" cy="221861"/>
            </a:xfrm>
            <a:prstGeom prst="rect">
              <a:avLst/>
            </a:prstGeom>
          </p:spPr>
        </p:pic>
        <p:pic>
          <p:nvPicPr>
            <p:cNvPr id="49" name="Image 48">
              <a:extLst>
                <a:ext uri="{FF2B5EF4-FFF2-40B4-BE49-F238E27FC236}">
                  <a16:creationId xmlns:a16="http://schemas.microsoft.com/office/drawing/2014/main" id="{6453EA67-BCCB-4EAB-B2B9-60EF5FD9E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065123" y="2929694"/>
              <a:ext cx="221861" cy="221861"/>
            </a:xfrm>
            <a:prstGeom prst="rect">
              <a:avLst/>
            </a:prstGeom>
          </p:spPr>
        </p:pic>
        <p:pic>
          <p:nvPicPr>
            <p:cNvPr id="50" name="Image 49">
              <a:extLst>
                <a:ext uri="{FF2B5EF4-FFF2-40B4-BE49-F238E27FC236}">
                  <a16:creationId xmlns:a16="http://schemas.microsoft.com/office/drawing/2014/main" id="{90628A6F-3C70-4EA4-B8A4-A55301AFD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065124" y="3566118"/>
              <a:ext cx="221861" cy="221861"/>
            </a:xfrm>
            <a:prstGeom prst="rect">
              <a:avLst/>
            </a:prstGeom>
          </p:spPr>
        </p:pic>
        <p:pic>
          <p:nvPicPr>
            <p:cNvPr id="51" name="Image 50">
              <a:extLst>
                <a:ext uri="{FF2B5EF4-FFF2-40B4-BE49-F238E27FC236}">
                  <a16:creationId xmlns:a16="http://schemas.microsoft.com/office/drawing/2014/main" id="{D3B7DF4D-BF47-43B0-8E89-7EC4C8AC8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068239" y="4066393"/>
              <a:ext cx="221861" cy="221861"/>
            </a:xfrm>
            <a:prstGeom prst="rect">
              <a:avLst/>
            </a:prstGeom>
          </p:spPr>
        </p:pic>
        <p:pic>
          <p:nvPicPr>
            <p:cNvPr id="52" name="Image 51">
              <a:extLst>
                <a:ext uri="{FF2B5EF4-FFF2-40B4-BE49-F238E27FC236}">
                  <a16:creationId xmlns:a16="http://schemas.microsoft.com/office/drawing/2014/main" id="{0003D4D4-A3B4-468B-8017-CD0189C4B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059638" y="5193857"/>
              <a:ext cx="221861" cy="221861"/>
            </a:xfrm>
            <a:prstGeom prst="rect">
              <a:avLst/>
            </a:prstGeom>
          </p:spPr>
        </p:pic>
        <p:pic>
          <p:nvPicPr>
            <p:cNvPr id="3" name="Image 2">
              <a:extLst>
                <a:ext uri="{FF2B5EF4-FFF2-40B4-BE49-F238E27FC236}">
                  <a16:creationId xmlns:a16="http://schemas.microsoft.com/office/drawing/2014/main" id="{9781EF66-843B-92EB-7891-063DBC28B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068239" y="4639520"/>
              <a:ext cx="221861" cy="221861"/>
            </a:xfrm>
            <a:prstGeom prst="rect">
              <a:avLst/>
            </a:prstGeom>
          </p:spPr>
        </p:pic>
      </p:grpSp>
      <p:sp>
        <p:nvSpPr>
          <p:cNvPr id="6" name="ZoneTexte 5">
            <a:extLst>
              <a:ext uri="{FF2B5EF4-FFF2-40B4-BE49-F238E27FC236}">
                <a16:creationId xmlns:a16="http://schemas.microsoft.com/office/drawing/2014/main" id="{F658DDD7-628A-FAA3-855D-22FF411F27FE}"/>
              </a:ext>
            </a:extLst>
          </p:cNvPr>
          <p:cNvSpPr txBox="1"/>
          <p:nvPr/>
        </p:nvSpPr>
        <p:spPr>
          <a:xfrm>
            <a:off x="5065952" y="1433583"/>
            <a:ext cx="4678795" cy="492443"/>
          </a:xfrm>
          <a:prstGeom prst="rect">
            <a:avLst/>
          </a:prstGeom>
          <a:noFill/>
        </p:spPr>
        <p:txBody>
          <a:bodyPr wrap="square" rtlCol="0">
            <a:spAutoFit/>
          </a:bodyPr>
          <a:lstStyle/>
          <a:p>
            <a:r>
              <a:rPr lang="fr-FR" sz="1300" dirty="0">
                <a:solidFill>
                  <a:srgbClr val="101950"/>
                </a:solidFill>
                <a:latin typeface="Arial" panose="020B0604020202020204" pitchFamily="34" charset="0"/>
                <a:cs typeface="Arial" panose="020B0604020202020204" pitchFamily="34" charset="0"/>
              </a:rPr>
              <a:t>Nous </a:t>
            </a:r>
            <a:r>
              <a:rPr lang="fr-FR" sz="1300">
                <a:solidFill>
                  <a:srgbClr val="101950"/>
                </a:solidFill>
                <a:latin typeface="Arial" panose="020B0604020202020204" pitchFamily="34" charset="0"/>
                <a:cs typeface="Arial" panose="020B0604020202020204" pitchFamily="34" charset="0"/>
              </a:rPr>
              <a:t>recherchons </a:t>
            </a:r>
            <a:r>
              <a:rPr lang="fr-FR" sz="1300" b="1">
                <a:solidFill>
                  <a:srgbClr val="FE5716"/>
                </a:solidFill>
                <a:latin typeface="Arial" panose="020B0604020202020204" pitchFamily="34" charset="0"/>
                <a:cs typeface="Arial" panose="020B0604020202020204" pitchFamily="34" charset="0"/>
              </a:rPr>
              <a:t>des médecins </a:t>
            </a:r>
            <a:r>
              <a:rPr lang="fr-FR" sz="1300" b="1" dirty="0">
                <a:solidFill>
                  <a:srgbClr val="FE5716"/>
                </a:solidFill>
                <a:latin typeface="Arial" panose="020B0604020202020204" pitchFamily="34" charset="0"/>
                <a:cs typeface="Arial" panose="020B0604020202020204" pitchFamily="34" charset="0"/>
              </a:rPr>
              <a:t>du travail </a:t>
            </a:r>
            <a:r>
              <a:rPr lang="fr-FR" sz="1300" dirty="0">
                <a:solidFill>
                  <a:srgbClr val="101950"/>
                </a:solidFill>
                <a:latin typeface="Arial" panose="020B0604020202020204" pitchFamily="34" charset="0"/>
                <a:cs typeface="Arial" panose="020B0604020202020204" pitchFamily="34" charset="0"/>
              </a:rPr>
              <a:t>pour compléter les équipes médicales sur les sites suivants :</a:t>
            </a:r>
          </a:p>
        </p:txBody>
      </p:sp>
      <p:sp>
        <p:nvSpPr>
          <p:cNvPr id="10" name="ZoneTexte 9">
            <a:extLst>
              <a:ext uri="{FF2B5EF4-FFF2-40B4-BE49-F238E27FC236}">
                <a16:creationId xmlns:a16="http://schemas.microsoft.com/office/drawing/2014/main" id="{4D0E8611-6B93-F7A4-9652-97F61C3224A8}"/>
              </a:ext>
            </a:extLst>
          </p:cNvPr>
          <p:cNvSpPr txBox="1"/>
          <p:nvPr/>
        </p:nvSpPr>
        <p:spPr>
          <a:xfrm>
            <a:off x="5331089" y="6419073"/>
            <a:ext cx="4013791" cy="276999"/>
          </a:xfrm>
          <a:prstGeom prst="rect">
            <a:avLst/>
          </a:prstGeom>
          <a:noFill/>
        </p:spPr>
        <p:txBody>
          <a:bodyPr wrap="none" rtlCol="0">
            <a:spAutoFit/>
          </a:bodyPr>
          <a:lstStyle/>
          <a:p>
            <a:r>
              <a:rPr lang="fr-FR" sz="1200" b="1" dirty="0">
                <a:solidFill>
                  <a:srgbClr val="002060"/>
                </a:solidFill>
                <a:latin typeface="Arial" panose="020B0604020202020204" pitchFamily="34" charset="0"/>
                <a:cs typeface="Arial" panose="020B0604020202020204" pitchFamily="34" charset="0"/>
              </a:rPr>
              <a:t>Contact : Olivier Garrigues (olivier.garrigues@edf.fr)</a:t>
            </a:r>
          </a:p>
        </p:txBody>
      </p:sp>
    </p:spTree>
    <p:extLst>
      <p:ext uri="{BB962C8B-B14F-4D97-AF65-F5344CB8AC3E}">
        <p14:creationId xmlns:p14="http://schemas.microsoft.com/office/powerpoint/2010/main" val="170040329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1748</TotalTime>
  <Words>480</Words>
  <Application>Microsoft Office PowerPoint</Application>
  <PresentationFormat>Format A4 (210 x 297 mm)</PresentationFormat>
  <Paragraphs>54</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RENAULT Julia</dc:creator>
  <cp:lastModifiedBy>PEIFFER Hubert</cp:lastModifiedBy>
  <cp:revision>30</cp:revision>
  <cp:lastPrinted>2023-05-22T07:22:38Z</cp:lastPrinted>
  <dcterms:created xsi:type="dcterms:W3CDTF">2023-04-27T07:59:32Z</dcterms:created>
  <dcterms:modified xsi:type="dcterms:W3CDTF">2024-05-23T15:18:00Z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d26f538-337a-4593-a7e6-123667b1a538_Enabled">
    <vt:lpwstr>true</vt:lpwstr>
  </property>
  <property fmtid="{D5CDD505-2E9C-101B-9397-08002B2CF9AE}" pid="3" name="MSIP_Label_2d26f538-337a-4593-a7e6-123667b1a538_SetDate">
    <vt:lpwstr>2023-04-27T07:59:33Z</vt:lpwstr>
  </property>
  <property fmtid="{D5CDD505-2E9C-101B-9397-08002B2CF9AE}" pid="4" name="MSIP_Label_2d26f538-337a-4593-a7e6-123667b1a538_Method">
    <vt:lpwstr>Standard</vt:lpwstr>
  </property>
  <property fmtid="{D5CDD505-2E9C-101B-9397-08002B2CF9AE}" pid="5" name="MSIP_Label_2d26f538-337a-4593-a7e6-123667b1a538_Name">
    <vt:lpwstr>C1 Interne</vt:lpwstr>
  </property>
  <property fmtid="{D5CDD505-2E9C-101B-9397-08002B2CF9AE}" pid="6" name="MSIP_Label_2d26f538-337a-4593-a7e6-123667b1a538_SiteId">
    <vt:lpwstr>e242425b-70fc-44dc-9ddf-c21e304e6c80</vt:lpwstr>
  </property>
  <property fmtid="{D5CDD505-2E9C-101B-9397-08002B2CF9AE}" pid="7" name="MSIP_Label_2d26f538-337a-4593-a7e6-123667b1a538_ActionId">
    <vt:lpwstr>40e3d1f5-98e6-4d5d-8f0c-d0180864b243</vt:lpwstr>
  </property>
  <property fmtid="{D5CDD505-2E9C-101B-9397-08002B2CF9AE}" pid="8" name="MSIP_Label_2d26f538-337a-4593-a7e6-123667b1a538_ContentBits">
    <vt:lpwstr>0</vt:lpwstr>
  </property>
</Properties>
</file>